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616B-22CA-4100-86ED-EE061EF1755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ADBA-69AA-4546-A6F5-1309BD68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membrane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membrane/ cell membrane…… important for functional structure and damage (physical or chemical).</a:t>
            </a:r>
          </a:p>
          <a:p>
            <a:r>
              <a:rPr lang="en-US" dirty="0" smtClean="0"/>
              <a:t>Hydrophobic barrier?????</a:t>
            </a:r>
          </a:p>
          <a:p>
            <a:pPr>
              <a:buNone/>
            </a:pPr>
            <a:r>
              <a:rPr lang="en-US" dirty="0" err="1" smtClean="0"/>
              <a:t>Porins</a:t>
            </a:r>
            <a:r>
              <a:rPr lang="en-US" dirty="0" smtClean="0"/>
              <a:t> or </a:t>
            </a:r>
            <a:r>
              <a:rPr lang="en-US" dirty="0" err="1" smtClean="0"/>
              <a:t>lipopolysaccaride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Extracelluar</a:t>
            </a:r>
            <a:r>
              <a:rPr lang="en-US" dirty="0" smtClean="0"/>
              <a:t> </a:t>
            </a:r>
            <a:r>
              <a:rPr lang="en-US" dirty="0" err="1" smtClean="0"/>
              <a:t>Genenzymes</a:t>
            </a:r>
            <a:r>
              <a:rPr lang="en-US" dirty="0" smtClean="0"/>
              <a:t>…gene</a:t>
            </a:r>
            <a:r>
              <a:rPr lang="en-US" dirty="0" smtClean="0"/>
              <a:t>??? </a:t>
            </a:r>
            <a:r>
              <a:rPr lang="en-US" smtClean="0"/>
              <a:t>gene </a:t>
            </a:r>
            <a:r>
              <a:rPr lang="en-US" dirty="0" smtClean="0"/>
              <a:t>code for proteins carry message …..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Structure and chemical composition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04" t="16836" r="39588" b="10768"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Structure and chemical composition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29" t="35356" r="23496" b="17503"/>
          <a:stretch>
            <a:fillRect/>
          </a:stretch>
        </p:blipFill>
        <p:spPr bwMode="auto">
          <a:xfrm>
            <a:off x="43543" y="1143000"/>
            <a:ext cx="910045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Cell membrane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385887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cytoplasmic</a:t>
            </a:r>
            <a:r>
              <a:rPr lang="en-US" dirty="0" smtClean="0"/>
              <a:t> membrane also called cell membrane or plasma membrane, is about 7 nanometer thick. </a:t>
            </a:r>
          </a:p>
          <a:p>
            <a:pPr>
              <a:buNone/>
            </a:pPr>
            <a:r>
              <a:rPr lang="en-US" dirty="0" smtClean="0"/>
              <a:t>It lies internal to the cell wall and encloses the cytoplasm of the bacterium.</a:t>
            </a:r>
          </a:p>
          <a:p>
            <a:pPr>
              <a:buNone/>
            </a:pPr>
            <a:r>
              <a:rPr lang="en-US" dirty="0" smtClean="0"/>
              <a:t>It is the most dynamic structure of a prokaryotic cell.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229" t="35356" r="23496" b="17503"/>
          <a:stretch>
            <a:fillRect/>
          </a:stretch>
        </p:blipFill>
        <p:spPr bwMode="auto">
          <a:xfrm>
            <a:off x="43544" y="1219200"/>
            <a:ext cx="396577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1620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5400" dirty="0" err="1" smtClean="0"/>
              <a:t>Peptidoglycan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"/>
            <a:ext cx="381635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/>
              <a:t>For </a:t>
            </a:r>
            <a:r>
              <a:rPr lang="en-US" sz="1800" dirty="0" err="1" smtClean="0"/>
              <a:t>eubacteria</a:t>
            </a:r>
            <a:r>
              <a:rPr lang="en-US" sz="1800" dirty="0" smtClean="0"/>
              <a:t>, the shape determining part of the cell wall is largely </a:t>
            </a:r>
            <a:r>
              <a:rPr lang="en-US" sz="1800" dirty="0" err="1" smtClean="0">
                <a:solidFill>
                  <a:srgbClr val="FF0000"/>
                </a:solidFill>
              </a:rPr>
              <a:t>peptidoglycan</a:t>
            </a:r>
            <a:r>
              <a:rPr lang="en-US" sz="1800" dirty="0" smtClean="0">
                <a:solidFill>
                  <a:srgbClr val="FF0000"/>
                </a:solidFill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</a:rPr>
              <a:t>murein</a:t>
            </a:r>
            <a:r>
              <a:rPr lang="en-US" sz="1800" dirty="0" smtClean="0">
                <a:solidFill>
                  <a:srgbClr val="FF0000"/>
                </a:solidFill>
              </a:rPr>
              <a:t>), an insoluble porous, cross-linked polymer of enormous strength and rigidity.</a:t>
            </a:r>
          </a:p>
          <a:p>
            <a:pPr algn="just">
              <a:buNone/>
            </a:pPr>
            <a:r>
              <a:rPr lang="en-US" sz="1800" dirty="0" smtClean="0"/>
              <a:t>Found only in prokaryotes in the form of ‘’bag-shaped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macromolecules” surrounding the </a:t>
            </a:r>
            <a:r>
              <a:rPr lang="en-US" sz="1800" dirty="0" err="1" smtClean="0"/>
              <a:t>cytoplasmic</a:t>
            </a:r>
            <a:r>
              <a:rPr lang="en-US" sz="1800" dirty="0" smtClean="0"/>
              <a:t> membrane. </a:t>
            </a:r>
          </a:p>
          <a:p>
            <a:pPr algn="just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Peptidoglycan</a:t>
            </a:r>
            <a:r>
              <a:rPr lang="en-US" sz="1800" dirty="0" smtClean="0">
                <a:solidFill>
                  <a:srgbClr val="FF0000"/>
                </a:solidFill>
              </a:rPr>
              <a:t> is basically a polymer of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N-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acetylglucosamine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, N-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acetylmuramic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acid, L-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alanine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, D-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alanine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, D-glutamate and a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diamino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acid.</a:t>
            </a:r>
          </a:p>
          <a:p>
            <a:pPr algn="just">
              <a:buNone/>
            </a:pP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</a:rPr>
              <a:t>Peptidoglycan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is tough and in order to grow and divide, portion of the </a:t>
            </a: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</a:rPr>
              <a:t>peptidoglycan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must </a:t>
            </a: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</a:rPr>
              <a:t>contibually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be degraded by wall-associated hydrolytic enzymes so that new polymer can be added 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6223" t="23958" r="7467" b="43750"/>
          <a:stretch>
            <a:fillRect/>
          </a:stretch>
        </p:blipFill>
        <p:spPr bwMode="auto">
          <a:xfrm>
            <a:off x="0" y="1066800"/>
            <a:ext cx="541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25" t="13469" r="34855" b="10768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CYTOPLASMIC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COMPOSED OF-</a:t>
            </a:r>
          </a:p>
          <a:p>
            <a:pPr>
              <a:buNone/>
            </a:pPr>
            <a:r>
              <a:rPr lang="en-US" dirty="0" smtClean="0"/>
              <a:t>1Phospholipids ( 20 to 30 %)</a:t>
            </a:r>
          </a:p>
          <a:p>
            <a:pPr>
              <a:buNone/>
            </a:pPr>
            <a:r>
              <a:rPr lang="en-US" dirty="0" smtClean="0"/>
              <a:t>2. Proteins ( 60 to 70%)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phopholipids</a:t>
            </a:r>
            <a:r>
              <a:rPr lang="en-US" dirty="0" smtClean="0"/>
              <a:t>= forms </a:t>
            </a:r>
            <a:r>
              <a:rPr lang="en-US" dirty="0" err="1" smtClean="0"/>
              <a:t>bilayer</a:t>
            </a:r>
            <a:r>
              <a:rPr lang="en-US" dirty="0" smtClean="0"/>
              <a:t> in most of proteins are present.   If proteins are present within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or proteins are tenaciously held are </a:t>
            </a:r>
            <a:r>
              <a:rPr lang="en-US" dirty="0" smtClean="0">
                <a:solidFill>
                  <a:srgbClr val="FF0000"/>
                </a:solidFill>
              </a:rPr>
              <a:t>integral proteins……….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Proteins are present outside ……</a:t>
            </a:r>
            <a:r>
              <a:rPr lang="en-US" dirty="0" err="1" smtClean="0">
                <a:solidFill>
                  <a:srgbClr val="FF0000"/>
                </a:solidFill>
              </a:rPr>
              <a:t>pheripheral</a:t>
            </a:r>
            <a:r>
              <a:rPr lang="en-US" dirty="0" smtClean="0">
                <a:solidFill>
                  <a:srgbClr val="FF0000"/>
                </a:solidFill>
              </a:rPr>
              <a:t> proteins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proteins from phospholipids </a:t>
            </a:r>
            <a:r>
              <a:rPr lang="en-US" dirty="0" err="1" smtClean="0"/>
              <a:t>bilayer</a:t>
            </a:r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Destruction of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of plasma membrane/</a:t>
            </a:r>
            <a:r>
              <a:rPr lang="en-US" dirty="0" err="1" smtClean="0"/>
              <a:t>cellmembrane</a:t>
            </a:r>
            <a:r>
              <a:rPr lang="en-US" dirty="0" smtClean="0"/>
              <a:t> / </a:t>
            </a:r>
            <a:r>
              <a:rPr lang="en-US" dirty="0" err="1" smtClean="0"/>
              <a:t>cytoplasmic</a:t>
            </a:r>
            <a:r>
              <a:rPr lang="en-US" dirty="0" smtClean="0"/>
              <a:t> membrane??</a:t>
            </a:r>
          </a:p>
          <a:p>
            <a:pPr>
              <a:buNone/>
            </a:pPr>
            <a:r>
              <a:rPr lang="en-US" dirty="0" smtClean="0"/>
              <a:t>By using detergents SDS, Using some treatment such as osmotic shock, mild treatment ….</a:t>
            </a:r>
          </a:p>
          <a:p>
            <a:pPr>
              <a:buNone/>
            </a:pPr>
            <a:r>
              <a:rPr lang="en-US" dirty="0" smtClean="0"/>
              <a:t>Cytoplasm, fluid like structure….contains lipids matrix of membrane …….</a:t>
            </a:r>
          </a:p>
          <a:p>
            <a:pPr>
              <a:buNone/>
            </a:pPr>
            <a:r>
              <a:rPr lang="en-US" dirty="0" smtClean="0"/>
              <a:t>Why this fluid ….. Various membrane function and depend on various factors like temperature,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of </a:t>
            </a:r>
            <a:r>
              <a:rPr lang="en-US" dirty="0" err="1" smtClean="0"/>
              <a:t>cytoplasmic</a:t>
            </a:r>
            <a:r>
              <a:rPr lang="en-US" dirty="0" smtClean="0"/>
              <a:t> membrane/ cell membrane/ Plasma membrane.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Hydrophobic barrier to penetration of water-soluble molecules. </a:t>
            </a:r>
          </a:p>
          <a:p>
            <a:r>
              <a:rPr lang="en-US" dirty="0" smtClean="0"/>
              <a:t>Specific proteins (Integral proteins, peripheral proteins) allow, passage of small molecules (like the nutrients and waste products).</a:t>
            </a:r>
          </a:p>
          <a:p>
            <a:r>
              <a:rPr lang="en-US" dirty="0" smtClean="0"/>
              <a:t>Contains various enzymes involve in respiration metabolism,  synthesis of cell wall component, impermeability  to protons (Hydrogen ions), generation of proton-motive force (ATP), Nutrient transport, and </a:t>
            </a:r>
            <a:r>
              <a:rPr lang="en-US" dirty="0" err="1" smtClean="0"/>
              <a:t>flagellar</a:t>
            </a:r>
            <a:r>
              <a:rPr lang="en-US" dirty="0" smtClean="0"/>
              <a:t> motility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377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Cell membrane </vt:lpstr>
      <vt:lpstr>Structure and chemical composition</vt:lpstr>
      <vt:lpstr>Structure and chemical composition</vt:lpstr>
      <vt:lpstr>Cell membrane</vt:lpstr>
      <vt:lpstr>Peptidoglycan </vt:lpstr>
      <vt:lpstr>Slide 6</vt:lpstr>
      <vt:lpstr>CYTOPLASMIC MEMBRANE</vt:lpstr>
      <vt:lpstr>Remove proteins from phospholipids bilayer?????</vt:lpstr>
      <vt:lpstr>Function of cytoplasmic membrane/ cell membrane/ Plasma membrane.</vt:lpstr>
      <vt:lpstr>Conti…..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</dc:title>
  <dc:creator>acer</dc:creator>
  <cp:lastModifiedBy>acer</cp:lastModifiedBy>
  <cp:revision>14</cp:revision>
  <dcterms:created xsi:type="dcterms:W3CDTF">2022-01-09T17:38:28Z</dcterms:created>
  <dcterms:modified xsi:type="dcterms:W3CDTF">2022-01-10T06:08:47Z</dcterms:modified>
</cp:coreProperties>
</file>